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98" r:id="rId3"/>
    <p:sldId id="333" r:id="rId4"/>
    <p:sldId id="284" r:id="rId5"/>
    <p:sldId id="288" r:id="rId6"/>
    <p:sldId id="305" r:id="rId7"/>
    <p:sldId id="328" r:id="rId8"/>
    <p:sldId id="289" r:id="rId9"/>
    <p:sldId id="259" r:id="rId10"/>
    <p:sldId id="262" r:id="rId11"/>
    <p:sldId id="314" r:id="rId12"/>
    <p:sldId id="315" r:id="rId13"/>
    <p:sldId id="330" r:id="rId14"/>
    <p:sldId id="263" r:id="rId15"/>
    <p:sldId id="264" r:id="rId16"/>
    <p:sldId id="336" r:id="rId17"/>
    <p:sldId id="266" r:id="rId18"/>
    <p:sldId id="281" r:id="rId19"/>
    <p:sldId id="313" r:id="rId20"/>
    <p:sldId id="312" r:id="rId21"/>
    <p:sldId id="317" r:id="rId22"/>
    <p:sldId id="265" r:id="rId23"/>
    <p:sldId id="267" r:id="rId24"/>
    <p:sldId id="268" r:id="rId25"/>
    <p:sldId id="308" r:id="rId26"/>
    <p:sldId id="269" r:id="rId27"/>
    <p:sldId id="329" r:id="rId28"/>
    <p:sldId id="273" r:id="rId29"/>
    <p:sldId id="274" r:id="rId30"/>
    <p:sldId id="282" r:id="rId31"/>
    <p:sldId id="340" r:id="rId32"/>
    <p:sldId id="341" r:id="rId33"/>
    <p:sldId id="294" r:id="rId34"/>
    <p:sldId id="295" r:id="rId35"/>
    <p:sldId id="257" r:id="rId36"/>
    <p:sldId id="339" r:id="rId37"/>
    <p:sldId id="331" r:id="rId38"/>
    <p:sldId id="323" r:id="rId39"/>
    <p:sldId id="326" r:id="rId40"/>
    <p:sldId id="332" r:id="rId41"/>
    <p:sldId id="272" r:id="rId42"/>
    <p:sldId id="292" r:id="rId43"/>
    <p:sldId id="275" r:id="rId44"/>
    <p:sldId id="311" r:id="rId45"/>
    <p:sldId id="286" r:id="rId46"/>
    <p:sldId id="279" r:id="rId47"/>
    <p:sldId id="316" r:id="rId48"/>
    <p:sldId id="277" r:id="rId49"/>
    <p:sldId id="307" r:id="rId50"/>
    <p:sldId id="283" r:id="rId51"/>
    <p:sldId id="322" r:id="rId52"/>
    <p:sldId id="337" r:id="rId53"/>
    <p:sldId id="334" r:id="rId54"/>
    <p:sldId id="280" r:id="rId55"/>
    <p:sldId id="278" r:id="rId56"/>
    <p:sldId id="290" r:id="rId57"/>
    <p:sldId id="310" r:id="rId58"/>
    <p:sldId id="306" r:id="rId59"/>
    <p:sldId id="319" r:id="rId60"/>
    <p:sldId id="309" r:id="rId61"/>
    <p:sldId id="320" r:id="rId62"/>
    <p:sldId id="321" r:id="rId63"/>
    <p:sldId id="291" r:id="rId64"/>
    <p:sldId id="297" r:id="rId65"/>
    <p:sldId id="304" r:id="rId66"/>
    <p:sldId id="324" r:id="rId67"/>
    <p:sldId id="325" r:id="rId68"/>
    <p:sldId id="327" r:id="rId69"/>
    <p:sldId id="318" r:id="rId70"/>
    <p:sldId id="300" r:id="rId71"/>
    <p:sldId id="301" r:id="rId72"/>
    <p:sldId id="302" r:id="rId73"/>
    <p:sldId id="270" r:id="rId74"/>
    <p:sldId id="28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руфанова Ирина Николаевна" initials="ТИ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microsoft.com/office/2007/relationships/hdphoto" Target="../media/hdphoto2.wdp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d5321468.jpg"/>
          <p:cNvPicPr>
            <a:picLocks noGrp="1" noChangeAspect="1"/>
          </p:cNvPicPr>
          <p:nvPr isPhoto="1"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ФГБОУ ВО БЕЛГОРОДСКИЙ ГАУ</a:t>
            </a:r>
          </a:p>
          <a:p>
            <a:pPr algn="ctr"/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Управление библиотечно-информационных ресурсов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484784"/>
            <a:ext cx="4572000" cy="2215991"/>
          </a:xfrm>
          <a:prstGeom prst="rect">
            <a:avLst/>
          </a:prstGeom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altLang="ru-RU" sz="4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Дорогами Афганской войны</a:t>
            </a:r>
            <a:endParaRPr lang="ru-RU" altLang="ru-RU" sz="3600" b="1" dirty="0" smtClean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3789040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altLang="ru-RU" sz="24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(30 лет вывода советских войск из республики «Афганистан»)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2019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2455" y="15361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Война - это всегда горе. Многолетняя Афганская военная кампания принесла много страданий народу Афганистана. Постучалась она горем и в дома наших соотечественников.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война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наложила отпечаток на историю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всей нашей страны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3" y="273423"/>
            <a:ext cx="4355195" cy="297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1" y="3429000"/>
            <a:ext cx="4310537" cy="326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Предпосылки Афганкой войны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2" name="AutoShape 2" descr="Картинки по запросу прозрачный фон пламя плам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6563" name="Picture 3" descr="C:\Documents and Settings\lisavchova_na\Рабочий стол\а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91050"/>
            <a:ext cx="9144000" cy="22669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196752"/>
            <a:ext cx="8460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1973 году в Афганистане была свергнута монархия, к власти пришел недолговечный режим Мухаммеда Дауда;</a:t>
            </a:r>
          </a:p>
          <a:p>
            <a:pPr algn="ctr"/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1978 году, когда произошла Саурская (апрельская) революция. После нее править страной начала Народно-демократическая партия Афганистана (НДПА), которая провозгласила Демократическую Республику Афганистан (ДРА)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Апрельская революция 1978 года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99" y="1340768"/>
            <a:ext cx="7215202" cy="515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856984" cy="95842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Ш4Р7 Селихов, К. Н. Необъявленная война: роман /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С29 К. Н. Селихов. - М.: Сов. писатель, 1988. - 280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5472608" cy="486916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Необъявленная война навязана афганскому народу… Салех – один из героев Апрельской революции, узник аминовской тюрьмы, - разведчик в стане врагов нового Афганистана. Вместе с ним его друзья, соратники по борьбе – революционер Ахмед, разведчица Гульпача и другие. Они участвуют в борьбе за народную власть, срывают замыслы агентов империализма, радуются росткам новой жизни на своей земле</a:t>
            </a:r>
          </a:p>
        </p:txBody>
      </p:sp>
      <p:pic>
        <p:nvPicPr>
          <p:cNvPr id="9218" name="Picture 2" descr="F:\афганистан\CCF12022019_0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532" r="14894" b="33985"/>
          <a:stretch>
            <a:fillRect/>
          </a:stretch>
        </p:blipFill>
        <p:spPr bwMode="auto">
          <a:xfrm>
            <a:off x="5868144" y="2204864"/>
            <a:ext cx="2880320" cy="442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908720"/>
            <a:ext cx="4139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война 1979–1989 гг. — вооружённый конфликт между афганскими 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правительственными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союзными советскими войсками, стремившимися сохранить в Афганистане прокоммунистический режим, с одной стороны, и мусульманским афганским сопротивлением —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другой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9" y="268632"/>
            <a:ext cx="4355854" cy="326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1" y="3717032"/>
            <a:ext cx="4330211" cy="288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6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057" y="1340768"/>
            <a:ext cx="42504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 декабря 1979 года на заседании Политбюро ЦК КПСС, было принято решение о вводе войск  СССР в Афганистан, в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связи с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целью предупреждения агрессии извне и укрепления южных рубежей дружественным режимом в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Афганистане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220" name="Picture 4" descr="C:\Users\trufanova_in\Desktop\dj0124rh06p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8" y="260648"/>
            <a:ext cx="4502274" cy="299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6" y="3573016"/>
            <a:ext cx="4493386" cy="314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1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348880"/>
            <a:ext cx="878497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Рабуш Т.В. «Афганский вопрос» в 1980-е годы и резолюции ООН [Электронный ресурс] / Т.В. </a:t>
            </a:r>
            <a:r>
              <a:rPr lang="ru-RU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Рубаш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// Вестник северного (арктического) федерального университета. Серия: Гуманитарные и социальные науки. — Электрон. дан. — 2018. — № 5. — С. 15-24. — Режим доступа: https://e.lanbook.com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573016"/>
            <a:ext cx="5256584" cy="288032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Данная статья посвящена анализу реакции мирового сообщества в лице ООН на ввод ограниченного контингента советских войск в Афганистан, а также на процесс его дальнейшего пребывания в этой стране</a:t>
            </a:r>
          </a:p>
        </p:txBody>
      </p:sp>
      <p:pic>
        <p:nvPicPr>
          <p:cNvPr id="13315" name="Picture 3" descr="C:\Documents and Settings\sorokina_an\Рабочий стол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068960"/>
            <a:ext cx="2800527" cy="366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статья находится в электронно-библиотечной системе «Лань»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1052736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 декабря 1979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начался ввод советских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войск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Демократическую Республику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(ДРА)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трём направлениям: Кушка — Шинданд — Кандагар, Термез — Кундуз — Кабул, Хорог — Файзабад. Десант высаживался на аэродромах Кабул, Баграм, Кандагар. Ввод войск прошел сравнительно легко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219550" cy="316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47383"/>
            <a:ext cx="4219550" cy="321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25513" r="6493" b="9227"/>
          <a:stretch/>
        </p:blipFill>
        <p:spPr bwMode="auto">
          <a:xfrm>
            <a:off x="747736" y="692696"/>
            <a:ext cx="7648529" cy="429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Ввод Советских войск на территорию Афганистана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105273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Обстановка требовала немедленных действий в Афганистане и штаб принял решение начать разработанную ими буквально накануне операцию под кодовым названием "Шторм-333", главной целью которой было физическое устранение Амина и одновременно с этим захват всех важнейших объектов столицы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189556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8" y="0"/>
            <a:ext cx="9148878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528392" cy="348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41277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Афганский государственный, политический и партийный деятель, член Политбюро ЦК НДПА, министр иностранных дел, министр обороны, премьер-министр, генеральный секретарь ЦК НДПА и председатель Революционного совета Афганистана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373216"/>
            <a:ext cx="2742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Хафизулла Амин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332656"/>
            <a:ext cx="50040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 декабря 1979 года в радиоэфире прозвучал сигнал «ШТОРМ-333» - сигнал для начала атаки на резиденцию главы Афганистана Хафизуллы Амина. Одновременно по стоящему на высоком холме дворцу открыли шквальный огонь многоствольные зенитные установки. Под прикрытием брони штурмовые группы начали выдвижение к цели. Задача была поставлена четко и недвусмысленно: в переговоры не вступать, пленных не брать, Амина уничтожить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7" y="3717033"/>
            <a:ext cx="4039333" cy="26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 descr="Картинки по запросу дворец ам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402915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2687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После штурма дворца 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Тадж-Бека 27 декабря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президент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Афганистана 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Хафизулла Амин был ликвидирован.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Мусульманское население не смирилось с советским присутствием, и в северо-восточных провинциях вспыхнуло восстание, распространившееся на всю страну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3356992"/>
            <a:ext cx="2799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дворец Тадж-Бек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988" name="AutoShape 4" descr="Картинки по запросу восстание после гибели амина в афганиста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84068"/>
            <a:ext cx="4104457" cy="261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7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116632"/>
            <a:ext cx="91805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Этапы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пребывания </a:t>
            </a:r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советских войск в Афганистане и их боевая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деятельность</a:t>
            </a:r>
            <a:endParaRPr lang="ru-RU" sz="4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4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02" y="2297838"/>
            <a:ext cx="6648797" cy="4155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03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94" y="4797152"/>
            <a:ext cx="9129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этап: декабрь 1979 г. — февраль 1980 г. Ввод советских войск в Афганистан, размещение их по гарнизонам, организация охраны пунктов дислокации и различных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объектов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960440" cy="288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3475"/>
          <a:stretch/>
        </p:blipFill>
        <p:spPr bwMode="auto">
          <a:xfrm>
            <a:off x="4342680" y="925455"/>
            <a:ext cx="4708611" cy="284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8821488" cy="88642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Ф4(2) Бочаров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Г. Н.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Был 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видел... (Афганистан, 1986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 86 год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/ Г. Н. Бочаров. - М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.: 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Политиздат, 1987. - 62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000597"/>
            <a:ext cx="5472608" cy="485740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Чтобы мир узнал правду об Афганской революции, большой группе журналистов из различных стран предоставили в 1986 году возможность совершить поездки по Афганистану. Участник поездок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Бочаров ведет полный живых впечатлений рассказ о том, как крепнет в боях с контрреволюцией Афганская народная армия, о подвиге советского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солдата-интернационалиста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:\афганистан\CCF12022019_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318" r="17007" b="33778"/>
          <a:stretch>
            <a:fillRect/>
          </a:stretch>
        </p:blipFill>
        <p:spPr bwMode="auto">
          <a:xfrm>
            <a:off x="5868144" y="1988840"/>
            <a:ext cx="3024336" cy="465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187624" cy="1200604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71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 этап: март 1980 г. — апрель 1985 г. Ведение активных боевых действий, в том числе широкомасштабных, совместно с афганскими соединениями и частями. Работа по реорганизации и укреплению вооруженных сил Демократической Республики Афганистан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"/>
          <a:stretch/>
        </p:blipFill>
        <p:spPr bwMode="auto">
          <a:xfrm>
            <a:off x="5436096" y="178028"/>
            <a:ext cx="3384376" cy="254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3455435" cy="254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29" y="2287739"/>
            <a:ext cx="3385672" cy="253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9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784976" cy="87401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Ф3(5Аф) Гайдар, Т. Под афганским небом / Т. Гайдар. – Г14 М. : Сов. Россия, 1981. - 87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5256584" cy="48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Автор книги Тимур Гайдар рассказывает, как в сложных условиях необъявленной войны, которую ведут против этой страны империалисты, афганский народ строит новую жизнь. В книге говорится о борьбе подразделений афганской армии с засылаемыми из-за рубежа бандами, о воинах ограниченного контингента советских войск, выполняющих в Афганистане свой интернациональный долг</a:t>
            </a:r>
          </a:p>
        </p:txBody>
      </p:sp>
      <p:pic>
        <p:nvPicPr>
          <p:cNvPr id="8194" name="Picture 2" descr="F:\афганистан\CCF12022019_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832" r="17679" b="45912"/>
          <a:stretch>
            <a:fillRect/>
          </a:stretch>
        </p:blipFill>
        <p:spPr bwMode="auto">
          <a:xfrm>
            <a:off x="5436096" y="2132856"/>
            <a:ext cx="336873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1196752"/>
            <a:ext cx="4067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Единственным средством снабжения и связи с высокогорными постами и удаленными заставами служили вертолеты, доставлявшие смену, продовольствие, боеприпасы и все необходимое, вывозя больных, раненых и пострадавших от жары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49143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8" y="3717032"/>
            <a:ext cx="4478378" cy="272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" y="555962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Боевой вертолет ведет стрельбу по наземным целям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9" y="980727"/>
            <a:ext cx="8477250" cy="410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0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78497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Сухопаров А. Афганский лабиринт: вход есть, выхода не видно / А. Сухопаров // Российская Федерация сегодня. – 2014. - №3. – С. 60-65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20888"/>
            <a:ext cx="5256584" cy="465313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февраля – 30–я годовщина вывода ограниченного контингента советских войск из Афганистана. Эта военная акция длилась девять лет, один месяц и 19 дней – самая продолжительная из войн, которое вело советское государство. Через нее прошло более 600 тысяч наших сограждан, в основном военных</a:t>
            </a:r>
          </a:p>
        </p:txBody>
      </p:sp>
      <p:pic>
        <p:nvPicPr>
          <p:cNvPr id="12290" name="Picture 2" descr="F:\афганистан\CCF12022019_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09" r="1815" b="7900"/>
          <a:stretch>
            <a:fillRect/>
          </a:stretch>
        </p:blipFill>
        <p:spPr bwMode="auto">
          <a:xfrm>
            <a:off x="5652120" y="1916832"/>
            <a:ext cx="284154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F:\афганистан\CCF12022019_00001.jpg"/>
          <p:cNvPicPr>
            <a:picLocks noChangeAspect="1" noChangeArrowheads="1"/>
          </p:cNvPicPr>
          <p:nvPr/>
        </p:nvPicPr>
        <p:blipFill>
          <a:blip r:embed="rId3" cstate="print"/>
          <a:srcRect l="8545" t="2041" b="6122"/>
          <a:stretch>
            <a:fillRect/>
          </a:stretch>
        </p:blipFill>
        <p:spPr bwMode="auto">
          <a:xfrm>
            <a:off x="6084168" y="2780928"/>
            <a:ext cx="279432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188640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089"/>
            <a:ext cx="9152867" cy="610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боль,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фганская пыль…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grandhistory.ru/wp-content/uploads/2018/05/15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808"/>
            <a:ext cx="9144000" cy="6092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боль, афганская пыль…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 descr="https://cdn.fishki.net/upload/post/2017/05/12/2288567/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2164" name="AutoShape 4" descr="https://cdn.fishki.net/upload/post/2017/05/12/2288567/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2165" name="Picture 5" descr="C:\Documents and Settings\sorokina_an\Рабочий стол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боль, афганская пыль…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032448" cy="295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боль, афганская пыль…</a:t>
            </a:r>
          </a:p>
        </p:txBody>
      </p:sp>
      <p:pic>
        <p:nvPicPr>
          <p:cNvPr id="34818" name="Picture 2" descr="Картинки по запросу восстание после гибели амина в афганиста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861048"/>
            <a:ext cx="410783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0" name="AutoShape 4" descr="Картинки по запросу афганская вой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4821" name="Picture 5" descr="C:\Documents and Settings\lisavchova_na\Рабочий стол\ал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499992" y="908720"/>
            <a:ext cx="4195001" cy="297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3" name="Picture 7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89040"/>
            <a:ext cx="4176464" cy="281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79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8" y="936975"/>
            <a:ext cx="4032448" cy="26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7044"/>
          <a:stretch/>
        </p:blipFill>
        <p:spPr bwMode="auto">
          <a:xfrm>
            <a:off x="4718161" y="3843651"/>
            <a:ext cx="4008356" cy="26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08387"/>
            <a:ext cx="4670425" cy="324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Афганские м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оджахеды  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2391" r="1675" b="2708"/>
          <a:stretch/>
        </p:blipFill>
        <p:spPr bwMode="auto">
          <a:xfrm>
            <a:off x="4733271" y="933854"/>
            <a:ext cx="4008356" cy="262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6" y="926722"/>
            <a:ext cx="3981029" cy="262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Боевые потери со стороны Советской армии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2429" r="1872" b="2957"/>
          <a:stretch/>
        </p:blipFill>
        <p:spPr bwMode="auto">
          <a:xfrm>
            <a:off x="244920" y="3789040"/>
            <a:ext cx="4007202" cy="295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2744" r="1861" b="1235"/>
          <a:stretch/>
        </p:blipFill>
        <p:spPr bwMode="auto">
          <a:xfrm>
            <a:off x="4572000" y="966504"/>
            <a:ext cx="4176464" cy="265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83" y="3821488"/>
            <a:ext cx="4160881" cy="289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5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 descr="https://vdp.mycdn.me/getImage?id=292990094055&amp;idx=6&amp;thumbType=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0115" name="Picture 3" descr="C:\Documents and Settings\sorokina_an\Рабочий стол\аф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576508" cy="257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7" name="Picture 5" descr="http://itd0.mycdn.me/image?id=871574302486&amp;t=20&amp;plc=WEB&amp;tkn=*orBB9nfzzFtpm5iygozNyOuY0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28810"/>
            <a:ext cx="4464496" cy="273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9" name="Picture 7" descr="http://afganvoina.narod.ru/images/2e6e1.jpg"/>
          <p:cNvPicPr>
            <a:picLocks noChangeAspect="1" noChangeArrowheads="1"/>
          </p:cNvPicPr>
          <p:nvPr/>
        </p:nvPicPr>
        <p:blipFill>
          <a:blip r:embed="rId4" cstate="print"/>
          <a:srcRect r="2690" b="4761"/>
          <a:stretch>
            <a:fillRect/>
          </a:stretch>
        </p:blipFill>
        <p:spPr bwMode="auto">
          <a:xfrm>
            <a:off x="4932040" y="836712"/>
            <a:ext cx="399953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21" name="Picture 9" descr="http://artofwar.ru/img/g/goncharenko_stanislaw_petrowich/text_0010/text_0030-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4009067" cy="25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Боевые потери со стороны Советской армии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903649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Ш4Р6-44 Алексиевич, С. А. Цинковые мальчики: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А48 документальные повести / С.А. Алексиевич. - М.: Известия, 1991. - 432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348880"/>
            <a:ext cx="5184576" cy="45091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Повесть «Цинковые мальчики» – основана на документальных фактах, рассказах очевидцев и участников почти десятилетней афганской войны. Выполняя интернациональный долг, тысячи наших парней погибали, пропали без вести, стали калеками. Кто же они – мальчишки 80-ых – те, кого призвала война? Какие они были? Автор предлагает пройти вместе с ними их путь </a:t>
            </a:r>
          </a:p>
        </p:txBody>
      </p:sp>
      <p:pic>
        <p:nvPicPr>
          <p:cNvPr id="10242" name="Picture 2" descr="F:\афганистан\CCF12022019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905" r="15260" b="32186"/>
          <a:stretch>
            <a:fillRect/>
          </a:stretch>
        </p:blipFill>
        <p:spPr bwMode="auto">
          <a:xfrm>
            <a:off x="5652120" y="1988840"/>
            <a:ext cx="288032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isavchova_na\Рабочий стол\ан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764704"/>
            <a:ext cx="4003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517232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«Черный тюльпан» – советский самолет Ан-12, увозивший тела погибших советских военнослужащих (груз 200) с территории Афганистана в ходе Афганской войны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864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Груз 200»</a:t>
            </a:r>
          </a:p>
        </p:txBody>
      </p:sp>
      <p:sp>
        <p:nvSpPr>
          <p:cNvPr id="1031" name="AutoShape 7" descr="Картинки по запросу груз 200 афгани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4" name="Picture 10" descr="Картинки по запросу цинковый афг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973749" cy="26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Картинки по запросу груз 200 афганистан"/>
          <p:cNvPicPr>
            <a:picLocks noChangeAspect="1" noChangeArrowheads="1"/>
          </p:cNvPicPr>
          <p:nvPr/>
        </p:nvPicPr>
        <p:blipFill>
          <a:blip r:embed="rId4" cstate="print"/>
          <a:srcRect l="6312" t="7692" r="7423" b="13461"/>
          <a:stretch>
            <a:fillRect/>
          </a:stretch>
        </p:blipFill>
        <p:spPr bwMode="auto">
          <a:xfrm>
            <a:off x="2987824" y="2636912"/>
            <a:ext cx="295232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8821488" cy="95842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Ц4(2) Афганистан болит в моей душе...: воспоминания,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А94 дневники советских воинов, выполняющих интернациональный долг в Афганистане / ред.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П. Ткаченко. - М.: Мол. гвардия, 1990. - 254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780928"/>
            <a:ext cx="5400600" cy="436510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данное издание вошли воспоминания, а также дневники советских воинов, выполнявших интернациональный долг в Афганистане, - солдат и офицеров, живых и павших. Воспоминания «афганцев» складываются в объективную картину этой трагической для нашего народа войны</a:t>
            </a:r>
          </a:p>
        </p:txBody>
      </p:sp>
      <p:pic>
        <p:nvPicPr>
          <p:cNvPr id="5122" name="Picture 2" descr="F:\афганистан\CCF12022019_0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40" r="3936" b="20489"/>
          <a:stretch>
            <a:fillRect/>
          </a:stretch>
        </p:blipFill>
        <p:spPr bwMode="auto">
          <a:xfrm>
            <a:off x="5868144" y="2708920"/>
            <a:ext cx="2776695" cy="391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orokina_an\Рабочий стол\Ал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433609"/>
              </a:clrFrom>
              <a:clrTo>
                <a:srgbClr val="43360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977" y="188640"/>
            <a:ext cx="4533087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75856" y="1988840"/>
            <a:ext cx="61351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 помнишь, братишка, как дан был приказ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мы в неизвестность шагнули.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Уже через сутки будил нас намаз,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Песнь пели зловещие пули.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 помнишь, братишка, душманский фугас,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Рванувший под нашим КамАЗом.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Собою рискуя, ты жизнь мою спас,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Уже перед самым приказом.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Сегодня есть повод налить по сто грамм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выпить, не чокаясь, стоя.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тех, кто под камнем покоится ТАМ, </a:t>
            </a: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 мы все ж вернулись с тобою </a:t>
            </a:r>
          </a:p>
          <a:p>
            <a:endParaRPr lang="ru-RU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5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8856984" cy="103043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Ш4Р7 Верстаков, В. Г. Афганский дневник / В. Г.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35 Верстаков. - М. : Воениздат, 1991. - 399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844824"/>
            <a:ext cx="5040560" cy="522920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Данная книга члена Союза писателей СССР Виктора Верстакова написана на материале многочисленных поездок автора в Республику Афганистан, непосредственного участия в боевых операциях по оказанию братской помощи многострадальному народу. Писатель глубоко раскрывает психологию подвига воинов, истоки их героизма, мужества, отваги и ратного мастерства </a:t>
            </a:r>
          </a:p>
        </p:txBody>
      </p:sp>
      <p:pic>
        <p:nvPicPr>
          <p:cNvPr id="11266" name="Picture 2" descr="F:\афганистан\CCF12022019_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569" r="10971" b="31257"/>
          <a:stretch>
            <a:fillRect/>
          </a:stretch>
        </p:blipFill>
        <p:spPr bwMode="auto">
          <a:xfrm>
            <a:off x="5580112" y="1988840"/>
            <a:ext cx="3094197" cy="457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 этап: январь 1987 г. — февраль 1989 г. Участие советских войск в проведении афганским руководством политики национального примирения. Продолжение поддержки боевой деятельности афганских войск.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Подготовка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советских войск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005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986744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https://avatars.mds.yandex.net/get-pdb/963318/f4a0dc6d-1ee5-4a2d-ad6f-58722f0969ce/s1200?webp=false"/>
          <p:cNvPicPr>
            <a:picLocks noChangeAspect="1" noChangeArrowheads="1"/>
          </p:cNvPicPr>
          <p:nvPr/>
        </p:nvPicPr>
        <p:blipFill>
          <a:blip r:embed="rId4" cstate="print"/>
          <a:srcRect t="8846"/>
          <a:stretch>
            <a:fillRect/>
          </a:stretch>
        </p:blipFill>
        <p:spPr bwMode="auto">
          <a:xfrm>
            <a:off x="2555776" y="2636912"/>
            <a:ext cx="3672408" cy="222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7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82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годы войны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Афганистане пограничные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подразделения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провели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1113 операций. Было уничтожено более 41 тысячи мятежников, захвачено в плен около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тысяч, уничтожено и захвачено оружия – 20334 единицы, боеприпасов – 3023 тысячи,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автотранспорта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742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0759"/>
          <a:stretch/>
        </p:blipFill>
        <p:spPr bwMode="auto">
          <a:xfrm>
            <a:off x="251520" y="212084"/>
            <a:ext cx="3692729" cy="266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3030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1"/>
          <a:stretch/>
        </p:blipFill>
        <p:spPr bwMode="auto">
          <a:xfrm>
            <a:off x="2300267" y="2209045"/>
            <a:ext cx="4043116" cy="234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16632"/>
            <a:ext cx="52200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Изменения во внешней политике советского руководства в период «перестройки» способствовали политическому урегулированию ситуации. 14 апреля 1988 г. при посредничестве ООН в Швейцарии СССР, США, Пакистан и Афганистан подписали Женевские соглашения о поэтапном мирном решении афганской проблемы. Советское правительство обязалось до 15 февраля 1989 г. вывести войска из Афганистана. США и Пакистан, со своей стороны, должны были прекратить поддерживать моджахедов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0" y="260648"/>
            <a:ext cx="375360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0" y="2924944"/>
            <a:ext cx="379623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49280"/>
            <a:ext cx="38884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подписание Женевского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соглашения </a:t>
            </a:r>
          </a:p>
        </p:txBody>
      </p:sp>
    </p:spTree>
    <p:extLst>
      <p:ext uri="{BB962C8B-B14F-4D97-AF65-F5344CB8AC3E}">
        <p14:creationId xmlns:p14="http://schemas.microsoft.com/office/powerpoint/2010/main" val="32491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92080" y="1124744"/>
            <a:ext cx="36358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25 декабря 1979 года по 15 февраля 1989 года в Афганистане побывало 620 тысяч советских солдат, офицеров, генералов, которые исполняли интернациональный долг, оказывали помощь братскому народу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Картинки по запросу афганская война го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29000"/>
            <a:ext cx="4464496" cy="296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8" name="AutoShape 4" descr="Картинки по запросу афганская война го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0" name="AutoShape 6" descr="Картинки по запросу афганская война го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Картинки по запросу афганская война го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3" name="Picture 9" descr="C:\Documents and Settings\lisavchova_na\Рабочий стол\алена.jpg"/>
          <p:cNvPicPr>
            <a:picLocks noChangeAspect="1" noChangeArrowheads="1"/>
          </p:cNvPicPr>
          <p:nvPr/>
        </p:nvPicPr>
        <p:blipFill>
          <a:blip r:embed="rId3" cstate="print"/>
          <a:srcRect r="2353"/>
          <a:stretch>
            <a:fillRect/>
          </a:stretch>
        </p:blipFill>
        <p:spPr bwMode="auto">
          <a:xfrm>
            <a:off x="395536" y="404664"/>
            <a:ext cx="448552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08" y="1124744"/>
            <a:ext cx="7266384" cy="5446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Из пламени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Афганистана</a:t>
            </a:r>
            <a:endParaRPr lang="ru-RU" sz="4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428178"/>
            <a:ext cx="3960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Вывод войск 40-ой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армии проходил под руководством последнего командующего ограниченным контингентом генерал-лейтенантом, Героем Советского Союза Борисом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Всеволодовичем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Громовым, который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как утверждается, последним перешёл пограничную реку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Пяндж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(город Термез) 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6" y="3261469"/>
            <a:ext cx="477819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6" y="548680"/>
            <a:ext cx="474462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7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88832" cy="499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Жители Афганистана прощаются с 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воинами-интернационалистами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февраля 1989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 землю Афганистана покинул последний советский солдат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7370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0" y="275631"/>
            <a:ext cx="4182752" cy="2804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9" y="3212976"/>
            <a:ext cx="403244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 bwMode="auto">
          <a:xfrm>
            <a:off x="4645460" y="3212976"/>
            <a:ext cx="418275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856984" cy="88642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Ц0 В горах Афганистана: о мужестве советских воинов /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В11 сост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И. А. Пономарев. - Л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.: 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Лениздат, 1990. - 223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16833"/>
            <a:ext cx="5616624" cy="494116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Герои документальных рассказов военных журналистов – солдаты, сержанты, офицеры Советской армии, выполнявшие свой воинский долг в Афганистане. В феврале 1989 года последние подразделения ограниченного контингента советских войск покинули афганскую землю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–война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нас закончилась.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Они выполняли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приказ и снискали глубокое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уважение и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благодарность афганского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народа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F:\афганистан\CCF12022019_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23" r="15302" b="32548"/>
          <a:stretch>
            <a:fillRect/>
          </a:stretch>
        </p:blipFill>
        <p:spPr bwMode="auto">
          <a:xfrm>
            <a:off x="5921809" y="2060848"/>
            <a:ext cx="289593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9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5292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Время выбрало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 </a:t>
            </a:r>
            <a:endParaRPr lang="ru-RU" sz="4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/>
        </p:blipFill>
        <p:spPr bwMode="auto">
          <a:xfrm>
            <a:off x="0" y="0"/>
            <a:ext cx="9144000" cy="6875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0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Возращение домой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7826" name="Picture 2" descr="C:\Documents and Settings\lisavchova_na\Рабочий стол\афган_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2448" cy="267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" t="3704" r="640" b="1448"/>
          <a:stretch>
            <a:fillRect/>
          </a:stretch>
        </p:blipFill>
        <p:spPr bwMode="auto">
          <a:xfrm>
            <a:off x="4484460" y="332656"/>
            <a:ext cx="433601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002021" cy="300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C:\Documents and Settings\lisavchova_na\Рабочий стол\image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284" t="7404" r="13365" b="4878"/>
          <a:stretch/>
        </p:blipFill>
        <p:spPr bwMode="auto">
          <a:xfrm>
            <a:off x="4564226" y="3212976"/>
            <a:ext cx="4175546" cy="300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Возращение домой </a:t>
            </a:r>
          </a:p>
        </p:txBody>
      </p:sp>
      <p:pic>
        <p:nvPicPr>
          <p:cNvPr id="14338" name="Picture 2" descr="https://i.ytimg.com/vi/GBWh3g32BA8/hqdefault.jpg"/>
          <p:cNvPicPr>
            <a:picLocks noChangeAspect="1" noChangeArrowheads="1"/>
          </p:cNvPicPr>
          <p:nvPr/>
        </p:nvPicPr>
        <p:blipFill>
          <a:blip r:embed="rId2" cstate="print"/>
          <a:srcRect t="4200" b="3401"/>
          <a:stretch>
            <a:fillRect/>
          </a:stretch>
        </p:blipFill>
        <p:spPr bwMode="auto">
          <a:xfrm>
            <a:off x="4788024" y="260648"/>
            <a:ext cx="4176464" cy="289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pan.bg/gallery/albums/userpics/10010/7RIAN_00481614_LR_ru_5954.jpg"/>
          <p:cNvPicPr>
            <a:picLocks noChangeAspect="1" noChangeArrowheads="1"/>
          </p:cNvPicPr>
          <p:nvPr/>
        </p:nvPicPr>
        <p:blipFill>
          <a:blip r:embed="rId3" cstate="print"/>
          <a:srcRect l="4687"/>
          <a:stretch>
            <a:fillRect/>
          </a:stretch>
        </p:blipFill>
        <p:spPr bwMode="auto">
          <a:xfrm>
            <a:off x="107504" y="404664"/>
            <a:ext cx="4495728" cy="274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6" descr="https://img-fotki.yandex.ru/get/3814/141128800.339/0_13bd81_192c054b_orig.jpg"/>
          <p:cNvPicPr>
            <a:picLocks noChangeAspect="1" noChangeArrowheads="1"/>
          </p:cNvPicPr>
          <p:nvPr/>
        </p:nvPicPr>
        <p:blipFill>
          <a:blip r:embed="rId4" cstate="print"/>
          <a:srcRect t="9600"/>
          <a:stretch>
            <a:fillRect/>
          </a:stretch>
        </p:blipFill>
        <p:spPr bwMode="auto">
          <a:xfrm>
            <a:off x="179512" y="3356992"/>
            <a:ext cx="4392488" cy="266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2" name="AutoShape 2" descr="https://vdp.mycdn.me/getImage?id=404792281769&amp;idx=7&amp;thumbType=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604" name="AutoShape 4" descr="https://i.pinimg.com/originals/7d/2e/ff/7d2effbb5b926aab598e7d906af4e1a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5607" name="Picture 7" descr="http://mtdata.ru/u3/photo8470/20785858722-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356992"/>
            <a:ext cx="4186593" cy="268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903649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К. Сайтс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Синдром войны: О чем не говорят солдаты Электронный ресурс / Сайтс К. - М.: Альпина нон-фикшн, 2016. - 274 с.: ISBN 978-5-91671-256-8 - Режим доступа: http://znanium.com/catalog/product/923801</a:t>
            </a:r>
            <a:endParaRPr lang="ru-RU" sz="27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068960"/>
            <a:ext cx="5616624" cy="341724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Книга К. Сайтса представляет собой серию документальных рассказов о судьбе активных участников вооружённых конфликтов (Афганистан, Ирак и другие), особое внимание автор уделяет проблеме посттравматического синдрома, с которым военнослужащим приходится справляться в мирной жизни </a:t>
            </a:r>
            <a:b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Documents and Settings\lisavchova_na\Рабочий стол\9b16ed74d172a74f629a1ed415b7912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96952"/>
            <a:ext cx="2546172" cy="374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системе «Знаниум»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420888"/>
            <a:ext cx="648072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Афганская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война длилась </a:t>
            </a:r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лет, 1 месяц и 19 дней. </a:t>
            </a:r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это время в боевых действиях приняли участие 620 тысяч советских военнослужащих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</a:p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 тысяча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рабочих и служащих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Итоги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фганской войны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(1979-1989 года)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1412776"/>
            <a:ext cx="7704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фганскую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войну прошли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550 тысяч советских солдат и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офицеров;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72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человека из них получили звание Герой Советского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Союза;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свыше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тысяч советских солдат погибли на чужой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земле;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тысяч скончались впоследствии от ран и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болезней;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311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 пропали без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вести;</a:t>
            </a:r>
          </a:p>
          <a:p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были самые большие потери Советской Армии со времен Великой отечественной войны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9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30541" r="8998" b="3936"/>
          <a:stretch/>
        </p:blipFill>
        <p:spPr bwMode="auto">
          <a:xfrm>
            <a:off x="1247162" y="692696"/>
            <a:ext cx="6649676" cy="420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Закончилась последняя страница героическо-драматической летописи афганской войны.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Этот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день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явился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окончанием войны для советских людей</a:t>
            </a:r>
          </a:p>
        </p:txBody>
      </p:sp>
    </p:spTree>
    <p:extLst>
      <p:ext uri="{BB962C8B-B14F-4D97-AF65-F5344CB8AC3E}">
        <p14:creationId xmlns:p14="http://schemas.microsoft.com/office/powerpoint/2010/main" val="4284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40768"/>
            <a:ext cx="8821488" cy="100811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Ц4(2)Дынин, И. М. После Афганистана: "Афганцы" в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Д89 письмах, документах, свидетельствах очевидцев / И. М. Дынин. - М. : Профиздат, 1990. - 144 с.</a:t>
            </a: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20888"/>
            <a:ext cx="5688632" cy="420933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 книга будет интересна всем, кому не безразличны нелегкие судьбы «афганцев». В основу своего повествования очевидец событий, происходивших на многострадальной афганской земле, положил документальные факты и письма, свидетельства воинов-интернационалистов, возвратившихся домой, а также собственные наблюдения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98" name="Picture 2" descr="F:\афганистан\CCF12022019_0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124" r="16416" b="33869"/>
          <a:stretch>
            <a:fillRect/>
          </a:stretch>
        </p:blipFill>
        <p:spPr bwMode="auto">
          <a:xfrm>
            <a:off x="6084168" y="2301892"/>
            <a:ext cx="2664296" cy="440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4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68" y="404664"/>
            <a:ext cx="6735465" cy="476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0649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Советские пограничники у пограничного столба на границе СССР и Афганистана.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Термез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Узбекистан.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1988 год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Обелиски </a:t>
            </a:r>
          </a:p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воинам-интернационалистам </a:t>
            </a:r>
          </a:p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Афганистане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1832"/>
          <a:stretch>
            <a:fillRect/>
          </a:stretch>
        </p:blipFill>
        <p:spPr bwMode="auto">
          <a:xfrm>
            <a:off x="1637928" y="2204864"/>
            <a:ext cx="5868144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9" y="332656"/>
            <a:ext cx="417646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9" y="2771605"/>
            <a:ext cx="4182543" cy="387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9613" y="836712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 – государство на юго-западе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Азии. Столица Афганистана – город Кабул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08" y="2771605"/>
            <a:ext cx="4132082" cy="387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5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9036496" cy="88642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Ц4(2)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Стрельцова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Н. И.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Возвращение 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Афганистана / </a:t>
            </a: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84 Н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И. Стрельцова. - М. : Мол. гвардия, 1990. - 222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5544616" cy="461905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 книга - суровый и горький документ об афганских событиях, участниками и очевидцами которых являются ее герои, в большей или меньшей мере опаленные огнем трагедии, выпавшей на долю поколения восьмидесятых.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Данное издание посвящено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тем нашим ребятам, которые погибли в чужих песках. Адресована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она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тем, кто вернулся домой, и нам, обязанным разделить их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боль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F:\афганистан\CCF12022019_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23" r="17007" b="33778"/>
          <a:stretch>
            <a:fillRect/>
          </a:stretch>
        </p:blipFill>
        <p:spPr bwMode="auto">
          <a:xfrm>
            <a:off x="5868144" y="2060848"/>
            <a:ext cx="2880319" cy="456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Они навсегда остались в горах Афганистана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730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3733" name="AutoShape 5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3734" name="Picture 6" descr="C:\Documents and Settings\lisavchova_na\Рабочий стол\7889155.jpg"/>
          <p:cNvPicPr>
            <a:picLocks noChangeAspect="1" noChangeArrowheads="1"/>
          </p:cNvPicPr>
          <p:nvPr/>
        </p:nvPicPr>
        <p:blipFill>
          <a:blip r:embed="rId2" cstate="print"/>
          <a:srcRect r="2724" b="11765"/>
          <a:stretch>
            <a:fillRect/>
          </a:stretch>
        </p:blipFill>
        <p:spPr bwMode="auto">
          <a:xfrm>
            <a:off x="4427984" y="260648"/>
            <a:ext cx="441671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7" name="Picture 9" descr="C:\Documents and Settings\lisavchova_na\Рабочий стол\7889049.jpg"/>
          <p:cNvPicPr>
            <a:picLocks noChangeAspect="1" noChangeArrowheads="1"/>
          </p:cNvPicPr>
          <p:nvPr/>
        </p:nvPicPr>
        <p:blipFill>
          <a:blip r:embed="rId3" cstate="print"/>
          <a:srcRect l="1772" r="1662"/>
          <a:stretch>
            <a:fillRect/>
          </a:stretch>
        </p:blipFill>
        <p:spPr bwMode="auto">
          <a:xfrm>
            <a:off x="251520" y="260648"/>
            <a:ext cx="3888432" cy="29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9" name="Picture 11" descr="Картинки по запросу обелиски в афганистане 1989"/>
          <p:cNvPicPr>
            <a:picLocks noChangeAspect="1" noChangeArrowheads="1"/>
          </p:cNvPicPr>
          <p:nvPr/>
        </p:nvPicPr>
        <p:blipFill>
          <a:blip r:embed="rId4" cstate="print"/>
          <a:srcRect l="2012" r="3409" b="18182"/>
          <a:stretch>
            <a:fillRect/>
          </a:stretch>
        </p:blipFill>
        <p:spPr bwMode="auto">
          <a:xfrm>
            <a:off x="4379979" y="3429001"/>
            <a:ext cx="4512501" cy="2592288"/>
          </a:xfrm>
          <a:prstGeom prst="rect">
            <a:avLst/>
          </a:prstGeom>
          <a:noFill/>
        </p:spPr>
      </p:pic>
      <p:pic>
        <p:nvPicPr>
          <p:cNvPr id="10" name="Picture 5" descr="обелиск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390685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6803" name="Picture 3" descr="C:\Documents and Settings\lisavchova_na\Рабочий стол\7889157.jpg"/>
          <p:cNvPicPr>
            <a:picLocks noChangeAspect="1" noChangeArrowheads="1"/>
          </p:cNvPicPr>
          <p:nvPr/>
        </p:nvPicPr>
        <p:blipFill>
          <a:blip r:embed="rId2" cstate="print"/>
          <a:srcRect l="6383" r="4255" b="9765"/>
          <a:stretch>
            <a:fillRect/>
          </a:stretch>
        </p:blipFill>
        <p:spPr bwMode="auto">
          <a:xfrm>
            <a:off x="179512" y="476672"/>
            <a:ext cx="280389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5" name="Picture 5" descr="Картинки по запросу обелиски в афганистане 1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307834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7" name="AutoShape 7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Picture 3" descr="C:\Documents and Settings\lisavchova_na\Рабочий стол\ec37ca362a40cb9ea0632ea1af4e649b.jpg"/>
          <p:cNvPicPr>
            <a:picLocks noChangeAspect="1" noChangeArrowheads="1"/>
          </p:cNvPicPr>
          <p:nvPr/>
        </p:nvPicPr>
        <p:blipFill>
          <a:blip r:embed="rId4" cstate="print"/>
          <a:srcRect t="1562" b="7812"/>
          <a:stretch>
            <a:fillRect/>
          </a:stretch>
        </p:blipFill>
        <p:spPr bwMode="auto">
          <a:xfrm>
            <a:off x="6012160" y="476672"/>
            <a:ext cx="298437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4452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Чтим. Помним. Гордимся.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Вечная память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павшим</a:t>
            </a:r>
          </a:p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Афганской войне</a:t>
            </a:r>
            <a:endParaRPr lang="ru-RU" sz="4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07" y="1843530"/>
            <a:ext cx="4404786" cy="4537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8" b="5651"/>
          <a:stretch/>
        </p:blipFill>
        <p:spPr bwMode="auto">
          <a:xfrm>
            <a:off x="323528" y="984547"/>
            <a:ext cx="3341315" cy="464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20" y="3573016"/>
            <a:ext cx="466871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3170"/>
            <a:ext cx="4674284" cy="312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6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C:\Documents and Settings\lisavchova_na\Рабочий стол\0_6699c_b269b157_XXL.jpg"/>
          <p:cNvPicPr>
            <a:picLocks noChangeAspect="1" noChangeArrowheads="1"/>
          </p:cNvPicPr>
          <p:nvPr/>
        </p:nvPicPr>
        <p:blipFill>
          <a:blip r:embed="rId2" cstate="print"/>
          <a:srcRect l="14720" t="7728" r="17241" b="7261"/>
          <a:stretch>
            <a:fillRect/>
          </a:stretch>
        </p:blipFill>
        <p:spPr bwMode="auto">
          <a:xfrm>
            <a:off x="4572000" y="188640"/>
            <a:ext cx="4032448" cy="334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0" name="Picture 2" descr="C:\Documents and Settings\lisavchova_na\Рабочий стол\dscn1242-1-61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56439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1" name="Picture 3" descr="C:\Documents and Settings\lisavchova_na\Рабочий стол\m169_5_0IMG_0165_01.jpg"/>
          <p:cNvPicPr>
            <a:picLocks noChangeAspect="1" noChangeArrowheads="1"/>
          </p:cNvPicPr>
          <p:nvPr/>
        </p:nvPicPr>
        <p:blipFill>
          <a:blip r:embed="rId4" cstate="print"/>
          <a:srcRect b="3614"/>
          <a:stretch>
            <a:fillRect/>
          </a:stretch>
        </p:blipFill>
        <p:spPr bwMode="auto">
          <a:xfrm>
            <a:off x="4572000" y="3717032"/>
            <a:ext cx="403244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3148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Мемориалы 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«Черный тюльпан»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9875" name="Picture 3" descr="C:\Documents and Settings\lisavchova_na\Рабочий стол\114m_025.jpg"/>
          <p:cNvPicPr>
            <a:picLocks noChangeAspect="1" noChangeArrowheads="1"/>
          </p:cNvPicPr>
          <p:nvPr/>
        </p:nvPicPr>
        <p:blipFill>
          <a:blip r:embed="rId2" cstate="print"/>
          <a:srcRect b="11225"/>
          <a:stretch>
            <a:fillRect/>
          </a:stretch>
        </p:blipFill>
        <p:spPr bwMode="auto">
          <a:xfrm>
            <a:off x="4355976" y="188640"/>
            <a:ext cx="421786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Мемориал памяти воинов-афганцев в Белгороде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9877" name="Picture 5" descr="https://autotravel.ru/phalbum/90759/158.jpg"/>
          <p:cNvPicPr>
            <a:picLocks noChangeAspect="1" noChangeArrowheads="1"/>
          </p:cNvPicPr>
          <p:nvPr/>
        </p:nvPicPr>
        <p:blipFill>
          <a:blip r:embed="rId3" cstate="print"/>
          <a:srcRect b="6147"/>
          <a:stretch>
            <a:fillRect/>
          </a:stretch>
        </p:blipFill>
        <p:spPr bwMode="auto">
          <a:xfrm>
            <a:off x="4355976" y="3140968"/>
            <a:ext cx="4176464" cy="293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9" name="Picture 7" descr="https://autotravel.ru/phalbum/90513/109.jpg"/>
          <p:cNvPicPr>
            <a:picLocks noChangeAspect="1" noChangeArrowheads="1"/>
          </p:cNvPicPr>
          <p:nvPr/>
        </p:nvPicPr>
        <p:blipFill>
          <a:blip r:embed="rId4" cstate="print"/>
          <a:srcRect l="6349" b="3175"/>
          <a:stretch>
            <a:fillRect/>
          </a:stretch>
        </p:blipFill>
        <p:spPr bwMode="auto">
          <a:xfrm>
            <a:off x="539552" y="620688"/>
            <a:ext cx="318635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85698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Т3(2) Варганов, В. Афганистан. Прошлое и настоящее / </a:t>
            </a:r>
            <a:b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В18 В. Варганов. - Белгород : ИД "Шаповалов", 1997. - 248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276872"/>
            <a:ext cx="5328592" cy="472514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 книга о десятилетней войне в Демократической Республике Афганистан. Фотографии земляков, помещенные на ее страницах, с описанием подвигов и обстоятельств их гибели. В книге помещен очерк о создании в белгородском парке Победы, между диорамой «Огненная дуга» и Краеведческим музеем, памятника 80-ти погибшим в Афганистане белгородцам</a:t>
            </a:r>
          </a:p>
        </p:txBody>
      </p:sp>
      <p:pic>
        <p:nvPicPr>
          <p:cNvPr id="6146" name="Picture 2" descr="F:\афганистан\CCF12022019_0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71" t="-2" r="5680" b="29725"/>
          <a:stretch>
            <a:fillRect/>
          </a:stretch>
        </p:blipFill>
        <p:spPr bwMode="auto">
          <a:xfrm>
            <a:off x="5580112" y="1988840"/>
            <a:ext cx="3312368" cy="47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Боевые награды </a:t>
            </a:r>
          </a:p>
          <a:p>
            <a:pPr algn="ctr"/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Афганской войны</a:t>
            </a:r>
            <a:endParaRPr lang="ru-RU" sz="4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472608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856984" cy="95842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Т3(5Аф) История Афганистана / ред. Ю. В. Ганковский. – И90 М. : Мысль, 1982. - 368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060848"/>
            <a:ext cx="5400600" cy="568863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данном издании исследуется процесс становления афганского государства, многовековая борьба народа Афганистана за свою свободу и независимость, против попыток колонизаторов, прежде всего английских, подчинить страну. Особое внимание уделяется социально-экономическим и политическим преобразованиям, а также советско-афганским отношениям</a:t>
            </a:r>
          </a:p>
        </p:txBody>
      </p:sp>
      <p:pic>
        <p:nvPicPr>
          <p:cNvPr id="7170" name="Picture 2" descr="F:\афганистан\CCF12022019_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08" t="1645" r="8289" b="30531"/>
          <a:stretch>
            <a:fillRect/>
          </a:stretch>
        </p:blipFill>
        <p:spPr bwMode="auto">
          <a:xfrm>
            <a:off x="5652119" y="1702485"/>
            <a:ext cx="3254821" cy="489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68943"/>
            <a:ext cx="1044386" cy="105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Медали Афганской войны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8672"/>
            <a:ext cx="3886641" cy="3886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8672"/>
            <a:ext cx="3860745" cy="386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589240"/>
            <a:ext cx="3886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вывода войск </a:t>
            </a:r>
          </a:p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Афганистана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78660" y="5681572"/>
            <a:ext cx="386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вывода войск </a:t>
            </a:r>
          </a:p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Афганистана</a:t>
            </a:r>
          </a:p>
        </p:txBody>
      </p:sp>
    </p:spTree>
    <p:extLst>
      <p:ext uri="{BB962C8B-B14F-4D97-AF65-F5344CB8AC3E}">
        <p14:creationId xmlns:p14="http://schemas.microsoft.com/office/powerpoint/2010/main" val="39587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140" y="260648"/>
            <a:ext cx="9125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Медали Афганской войны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4" y="1257698"/>
            <a:ext cx="340033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57698"/>
            <a:ext cx="44644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789040"/>
            <a:ext cx="3392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лет вывода войск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Афганистана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5949280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вывода войск </a:t>
            </a:r>
          </a:p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Афганистана</a:t>
            </a: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92080"/>
            <a:ext cx="3024336" cy="2065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1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0673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5" y="1412776"/>
            <a:ext cx="3902075" cy="390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Медали Афганской войны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0605" y="5661248"/>
            <a:ext cx="3902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вывода войск </a:t>
            </a:r>
          </a:p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Афганистана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4209" y="4475014"/>
            <a:ext cx="4118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35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ввода советских войск 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Афганистан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orokina_an\Рабочий стол\афган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706" r="1438"/>
          <a:stretch>
            <a:fillRect/>
          </a:stretch>
        </p:blipFill>
        <p:spPr bwMode="auto">
          <a:xfrm>
            <a:off x="-12570" y="404664"/>
            <a:ext cx="9156570" cy="599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54868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 в памяти наших людей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Афганской войне еще </a:t>
            </a:r>
            <a:r>
              <a:rPr lang="ru-RU" sz="4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жить долго, потому что ее история написана кровью солдат и слезами матерей, обелисками с жестяными звездочками и ворвавшимися фронтовым ветром в нашу жизнь </a:t>
            </a:r>
            <a:r>
              <a:rPr lang="ru-RU" sz="4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песнями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0"/>
            <a:ext cx="9164717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9443" y="422953"/>
            <a:ext cx="581751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Время выбрало нас, 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Закружило а Афганской метели.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 позвали друзья в грозный час -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особую форму надели.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в огне горных, трудных дорог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Своей кровью кропили походы,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заметили в вихре тревог,</a:t>
            </a: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минуты прессуются в годы</a:t>
            </a:r>
          </a:p>
          <a:p>
            <a:endParaRPr lang="ru-RU" sz="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ru-RU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 Куценко</a:t>
            </a:r>
            <a:endParaRPr lang="ru-RU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658"/>
            <a:ext cx="3558764" cy="227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1968" r="60215" b="51662"/>
          <a:stretch/>
        </p:blipFill>
        <p:spPr bwMode="auto">
          <a:xfrm>
            <a:off x="107503" y="836712"/>
            <a:ext cx="3456385" cy="277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658"/>
            <a:ext cx="3351555" cy="236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5892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 каждого поколения воинов есть своя память о войне.  </a:t>
            </a:r>
            <a:endParaRPr lang="ru-RU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 </a:t>
            </a:r>
            <a:r>
              <a:rPr lang="ru-RU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Афгана - тоже своя </a:t>
            </a:r>
            <a:r>
              <a:rPr lang="ru-RU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Память</a:t>
            </a:r>
            <a:endParaRPr lang="ru-RU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624736" cy="441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2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2300</Words>
  <Application>Microsoft Office PowerPoint</Application>
  <PresentationFormat>Экран (4:3)</PresentationFormat>
  <Paragraphs>185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Презентация PowerPoint</vt:lpstr>
      <vt:lpstr>Презентация PowerPoint</vt:lpstr>
      <vt:lpstr>Сухопаров А. Афганский лабиринт: вход есть, выхода не видно / А. Сухопаров // Российская Федерация сегодня. – 2014. - №3. – С. 60-65</vt:lpstr>
      <vt:lpstr>Презентация PowerPoint</vt:lpstr>
      <vt:lpstr>Презентация PowerPoint</vt:lpstr>
      <vt:lpstr>Презентация PowerPoint</vt:lpstr>
      <vt:lpstr>Т3(5Аф) История Афганистана / ред. Ю. В. Ганковский. – И90 М. : Мысль, 1982. - 368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Ш4Р7 Селихов, К. Н. Необъявленная война: роман /  С29 К. Н. Селихов. - М.: Сов. писатель, 1988. - 280 с.</vt:lpstr>
      <vt:lpstr>Презентация PowerPoint</vt:lpstr>
      <vt:lpstr>Презентация PowerPoint</vt:lpstr>
      <vt:lpstr>Рабуш Т.В. «Афганский вопрос» в 1980-е годы и резолюции ООН [Электронный ресурс] / Т.В. Рубаш  // Вестник северного (арктического) федерального университета. Серия: Гуманитарные и социальные науки. — Электрон. дан. — 2018. — № 5. — С. 15-24. — Режим доступа: https://e.lanbook.com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Ф4(2) Бочаров, Г. Н. Был и видел... (Афганистан, 1986  Б 86 год) / Г. Н. Бочаров. - М.: Политиздат, 1987. - 62 с.</vt:lpstr>
      <vt:lpstr>Презентация PowerPoint</vt:lpstr>
      <vt:lpstr>Ф3(5Аф) Гайдар, Т. Под афганским небом / Т. Гайдар. – Г14 М. : Сов. Россия, 1981. - 87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Ш4Р6-44 Алексиевич, С. А. Цинковые мальчики:  А48 документальные повести / С.А. Алексиевич. - М.: Известия, 1991. - 432 с.</vt:lpstr>
      <vt:lpstr>Презентация PowerPoint</vt:lpstr>
      <vt:lpstr>Ц4(2) Афганистан болит в моей душе...: воспоминания,  А94 дневники советских воинов, выполняющих интернациональный долг в Афганистане / ред.  П. Ткаченко. - М.: Мол. гвардия, 1990. - 254 с. </vt:lpstr>
      <vt:lpstr>Ш4Р7 Верстаков, В. Г. Афганский дневник / В. Г.  В 35 Верстаков. - М. : Воениздат, 1991. - 399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Ц0 В горах Афганистана: о мужестве советских воинов / В11 сост. И. А. Пономарев. - Л.: Лениздат, 1990. - 223 с.</vt:lpstr>
      <vt:lpstr>Презентация PowerPoint</vt:lpstr>
      <vt:lpstr>Презентация PowerPoint</vt:lpstr>
      <vt:lpstr>Презентация PowerPoint</vt:lpstr>
      <vt:lpstr>К. Сайтс Синдром войны: О чем не говорят солдаты Электронный ресурс / Сайтс К. - М.: Альпина нон-фикшн, 2016. - 274 с.: ISBN 978-5-91671-256-8 - Режим доступа: http://znanium.com/catalog/product/923801</vt:lpstr>
      <vt:lpstr>Презентация PowerPoint</vt:lpstr>
      <vt:lpstr>Презентация PowerPoint</vt:lpstr>
      <vt:lpstr>Презентация PowerPoint</vt:lpstr>
      <vt:lpstr>Ц4(2)Дынин, И. М. После Афганистана: "Афганцы" в  Д89 письмах, документах, свидетельствах очевидцев / И. М. Дынин. - М. : Профиздат, 1990. - 144 с.</vt:lpstr>
      <vt:lpstr>Презентация PowerPoint</vt:lpstr>
      <vt:lpstr>Презентация PowerPoint</vt:lpstr>
      <vt:lpstr>Ц4(2) Стрельцова, Н. И. Возвращение из Афганистана /  С 84 Н. И. Стрельцова. - М. : Мол. гвардия, 1990. - 222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Т3(2) Варганов, В. Афганистан. Прошлое и настоящее /  В18 В. Варганов. - Белгород : ИД "Шаповалов", 1997. - 248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Труфанова Ирина Николаевна</dc:creator>
  <cp:lastModifiedBy>Крисанова Татьяна Николаевна</cp:lastModifiedBy>
  <cp:revision>169</cp:revision>
  <dcterms:created xsi:type="dcterms:W3CDTF">2019-01-29T07:37:14Z</dcterms:created>
  <dcterms:modified xsi:type="dcterms:W3CDTF">2019-02-26T13:30:55Z</dcterms:modified>
</cp:coreProperties>
</file>